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s/slide47.xml" ContentType="application/vnd.openxmlformats-officedocument.presentationml.slide+xml"/>
  <Override PartName="/ppt/slides/slide56.xml" ContentType="application/vnd.openxmlformats-officedocument.presentationml.slide+xml"/>
  <Override PartName="/ppt/slides/slide58.xml" ContentType="application/vnd.openxmlformats-officedocument.presentationml.slide+xml"/>
  <Override PartName="/ppt/slides/slide67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s/slide45.xml" ContentType="application/vnd.openxmlformats-officedocument.presentationml.slide+xml"/>
  <Override PartName="/ppt/slides/slide54.xml" ContentType="application/vnd.openxmlformats-officedocument.presentationml.slide+xml"/>
  <Override PartName="/ppt/slides/slide65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slides/slide52.xml" ContentType="application/vnd.openxmlformats-officedocument.presentationml.slide+xml"/>
  <Override PartName="/ppt/slides/slide6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slides/slide50.xml" ContentType="application/vnd.openxmlformats-officedocument.presentationml.slide+xml"/>
  <Override PartName="/ppt/slides/slide61.xml" ContentType="application/vnd.openxmlformats-officedocument.presentationml.slide+xml"/>
  <Override PartName="/ppt/slides/slide7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s/slide7.xml" ContentType="application/vnd.openxmlformats-officedocument.presentationml.slide+xml"/>
  <Override PartName="/ppt/slides/slide9.xml" ContentType="application/vnd.openxmlformats-officedocument.presentationml.slide+xml"/>
  <Override PartName="/ppt/slides/slide59.xml" ContentType="application/vnd.openxmlformats-officedocument.presentationml.slide+xml"/>
  <Override PartName="/ppt/slides/slide6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s/slide48.xml" ContentType="application/vnd.openxmlformats-officedocument.presentationml.slide+xml"/>
  <Override PartName="/ppt/slides/slide57.xml" ContentType="application/vnd.openxmlformats-officedocument.presentationml.slide+xml"/>
  <Override PartName="/ppt/slides/slide66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slides/slide46.xml" ContentType="application/vnd.openxmlformats-officedocument.presentationml.slide+xml"/>
  <Override PartName="/ppt/slides/slide55.xml" ContentType="application/vnd.openxmlformats-officedocument.presentationml.slide+xml"/>
  <Override PartName="/ppt/slides/slide64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s/slide44.xml" ContentType="application/vnd.openxmlformats-officedocument.presentationml.slide+xml"/>
  <Override PartName="/ppt/slides/slide53.xml" ContentType="application/vnd.openxmlformats-officedocument.presentationml.slide+xml"/>
  <Override PartName="/ppt/slides/slide62.xml" ContentType="application/vnd.openxmlformats-officedocument.presentationml.slide+xml"/>
  <Override PartName="/ppt/slides/slide71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s/slide51.xml" ContentType="application/vnd.openxmlformats-officedocument.presentationml.slide+xml"/>
  <Override PartName="/ppt/slides/slide60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slides/slide40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s/slide49.xml" ContentType="application/vnd.openxmlformats-officedocument.presentationml.slide+xml"/>
  <Override PartName="/ppt/slides/slide69.xml" ContentType="application/vnd.openxmlformats-officedocument.presentationml.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7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2" r:id="rId36"/>
    <p:sldId id="293" r:id="rId37"/>
    <p:sldId id="294" r:id="rId38"/>
    <p:sldId id="295" r:id="rId39"/>
    <p:sldId id="296" r:id="rId40"/>
    <p:sldId id="297" r:id="rId41"/>
    <p:sldId id="298" r:id="rId42"/>
    <p:sldId id="299" r:id="rId43"/>
    <p:sldId id="300" r:id="rId44"/>
    <p:sldId id="301" r:id="rId45"/>
    <p:sldId id="302" r:id="rId46"/>
    <p:sldId id="303" r:id="rId47"/>
    <p:sldId id="304" r:id="rId48"/>
    <p:sldId id="305" r:id="rId49"/>
    <p:sldId id="306" r:id="rId50"/>
    <p:sldId id="307" r:id="rId51"/>
    <p:sldId id="308" r:id="rId52"/>
    <p:sldId id="309" r:id="rId53"/>
    <p:sldId id="310" r:id="rId54"/>
    <p:sldId id="311" r:id="rId55"/>
    <p:sldId id="312" r:id="rId56"/>
    <p:sldId id="313" r:id="rId57"/>
    <p:sldId id="314" r:id="rId58"/>
    <p:sldId id="315" r:id="rId59"/>
    <p:sldId id="316" r:id="rId60"/>
    <p:sldId id="317" r:id="rId61"/>
    <p:sldId id="318" r:id="rId62"/>
    <p:sldId id="319" r:id="rId63"/>
    <p:sldId id="320" r:id="rId64"/>
    <p:sldId id="321" r:id="rId65"/>
    <p:sldId id="322" r:id="rId66"/>
    <p:sldId id="323" r:id="rId67"/>
    <p:sldId id="324" r:id="rId68"/>
    <p:sldId id="325" r:id="rId69"/>
    <p:sldId id="326" r:id="rId70"/>
    <p:sldId id="327" r:id="rId71"/>
    <p:sldId id="328" r:id="rId7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63" autoAdjust="0"/>
    <p:restoredTop sz="94660"/>
  </p:normalViewPr>
  <p:slideViewPr>
    <p:cSldViewPr>
      <p:cViewPr varScale="1">
        <p:scale>
          <a:sx n="85" d="100"/>
          <a:sy n="85" d="100"/>
        </p:scale>
        <p:origin x="-624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theme" Target="theme/theme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61" Type="http://schemas.openxmlformats.org/officeDocument/2006/relationships/slide" Target="slides/slide60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5D62D3-9CF9-4E76-ACE6-E507A5D4B282}" type="datetimeFigureOut">
              <a:rPr lang="en-US" smtClean="0"/>
              <a:pPr/>
              <a:t>9/3/2023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CA9D47-5D14-4EF0-A4AB-44D7639C6FA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ounded Rectangle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20" name="Subtitle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/>
              <a:t>Click to edit Master subtitle style</a:t>
            </a:r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4BD5B9-F1C4-4672-B758-122C924E59D8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B71265-D35D-40A7-9265-32D85359F9B7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49E6B-AAB5-4CD5-98C3-69328D080148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/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DF889-612A-4FEA-8390-C415F04353BA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ounded Rectangle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A35AB3-7535-4A7C-B521-B66FDA998851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9CA5A4-0698-4FC7-A123-D362F5994E11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4EE07A-F288-442E-8B6B-DF497E78A7E7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45504-DEC1-4EDA-8B14-30D3B45D3D81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FD9B69-7830-4BA3-846F-5E7BB9504E74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B6E89D-92E3-43EF-9F7B-99EF45A76AAB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ound Single Corner Rectangle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en-US"/>
              <a:t>Click to edit Master text styles</a:t>
            </a:r>
          </a:p>
          <a:p>
            <a:pPr lvl="1" eaLnBrk="1" latinLnBrk="0" hangingPunct="1"/>
            <a:r>
              <a:rPr lang="en-US"/>
              <a:t>Second level</a:t>
            </a:r>
          </a:p>
          <a:p>
            <a:pPr lvl="2" eaLnBrk="1" latinLnBrk="0" hangingPunct="1"/>
            <a:r>
              <a:rPr lang="en-US"/>
              <a:t>Third level</a:t>
            </a:r>
          </a:p>
          <a:p>
            <a:pPr lvl="3" eaLnBrk="1" latinLnBrk="0" hangingPunct="1"/>
            <a:r>
              <a:rPr lang="en-US"/>
              <a:t>Fourth level</a:t>
            </a:r>
          </a:p>
          <a:p>
            <a:pPr lvl="4" eaLnBrk="1" latinLnBrk="0" hangingPunct="1"/>
            <a:r>
              <a:rPr lang="en-US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7AAFFE-4B1E-4574-A794-8F46E15BFA51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/>
              <a:t>Click icon to add picture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ounded Rectangle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Title Placeholder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/>
          <a:p>
            <a:pPr lvl="0" eaLnBrk="1" latinLnBrk="0" hangingPunct="1"/>
            <a:r>
              <a:rPr kumimoji="0" lang="en-US"/>
              <a:t>Click to edit Master text styles</a:t>
            </a:r>
          </a:p>
          <a:p>
            <a:pPr lvl="1" eaLnBrk="1" latinLnBrk="0" hangingPunct="1"/>
            <a:r>
              <a:rPr kumimoji="0" lang="en-US"/>
              <a:t>Second level</a:t>
            </a:r>
          </a:p>
          <a:p>
            <a:pPr lvl="2" eaLnBrk="1" latinLnBrk="0" hangingPunct="1"/>
            <a:r>
              <a:rPr kumimoji="0" lang="en-US"/>
              <a:t>Third level</a:t>
            </a:r>
          </a:p>
          <a:p>
            <a:pPr lvl="3" eaLnBrk="1" latinLnBrk="0" hangingPunct="1"/>
            <a:r>
              <a:rPr kumimoji="0" lang="en-US"/>
              <a:t>Fourth level</a:t>
            </a:r>
          </a:p>
          <a:p>
            <a:pPr lvl="4" eaLnBrk="1" latinLnBrk="0" hangingPunct="1"/>
            <a:r>
              <a:rPr kumimoji="0" lang="en-US"/>
              <a:t>Fifth level</a:t>
            </a:r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6CF49703-E6EC-4528-991F-FA143365E921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F4213AD6-E927-44EF-BCA8-2F066BE8530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hdr="0" ftr="0"/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04664"/>
            <a:ext cx="8229600" cy="2571291"/>
          </a:xfrm>
        </p:spPr>
        <p:txBody>
          <a:bodyPr>
            <a:normAutofit fontScale="90000"/>
          </a:bodyPr>
          <a:lstStyle/>
          <a:p>
            <a:r>
              <a:rPr lang="sr-Cyrl-RS" sz="4000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Индустријска фармација са козметологијом</a:t>
            </a:r>
            <a:br>
              <a:rPr lang="sr-Cyrl-RS" sz="4000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sr-Cyrl-RS" sz="4000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sr-Cyrl-RS" sz="4000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sr-Cyrl-RS" sz="2400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Предавање </a:t>
            </a:r>
            <a:r>
              <a:rPr lang="sr-Cyrl-RS" sz="2400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8</a:t>
            </a:r>
            <a:r>
              <a:rPr lang="sr-Cyrl-RS" sz="2400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sr-Cyrl-RS" sz="2400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sr-Cyrl-RS" sz="2400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 лековитих препарата</a:t>
            </a:r>
            <a:endParaRPr lang="en-US" sz="4000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endParaRPr lang="sr-Cyrl-RS" dirty="0"/>
          </a:p>
          <a:p>
            <a:endParaRPr lang="sr-Cyrl-RS" dirty="0"/>
          </a:p>
          <a:p>
            <a:endParaRPr lang="sr-Cyrl-RS" dirty="0"/>
          </a:p>
          <a:p>
            <a:r>
              <a:rPr lang="sr-Cyrl-RS" dirty="0"/>
              <a:t>проф. др. Марина Томовић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2D413B-D28D-42BB-A45F-659E9A66ED02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568952" cy="6264696"/>
          </a:xfrm>
        </p:spPr>
        <p:txBody>
          <a:bodyPr/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Два начина се користе 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формулисање течне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лековите супстанце у чврсти облик погодан 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оралну употребу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Течна супстанца се инкорпорира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меку желатинску капсулу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Течна лековита супсатнца се преводи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чврсти облик естра или соли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који је погодан за таблетирање или капсулирање. 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Предност се даје чврстим лековитим облицима због лакшег технолошког поступка  таблетирања и капсулирања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Тешкоће у изради и стабилности лека ређе се јављају код чврстих а чешће код течних лековитих супстанци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6E21D3-27BD-40D1-9D33-BE2015639959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496944" cy="6264696"/>
          </a:xfrm>
        </p:spPr>
        <p:txBody>
          <a:bodyPr/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Ексципијенси 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Пре формулације се одређује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компатабилност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лековите супстанце са ексципијенсима који би требало да буду саставни део финалног производа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Када су у питању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чврсти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облици компатабилност се испитује са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пуниоцима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лубрикантима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средствима за везивање и распадање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течних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облика (препарати за парентералну примену) компатабилност се испитује са средствима 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изотонизацију, пуферима, антиоксидансима и конзервансима</a:t>
            </a:r>
          </a:p>
          <a:p>
            <a:pPr algn="just">
              <a:buNone/>
            </a:pPr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9649C-094D-4B8B-A470-827107A5DB85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496944" cy="6597352"/>
          </a:xfrm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 облика за оралну примену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Најчешће употребљавани препарати за оралну примену су таблете, капсуле и сирупи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 таблета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Одређивање оптималног места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за ослобађање лековите супстанце из лековитог облика, где ће доћи до најбоље ресорпције лека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Избор методе израде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врсте и количине помоћних материја и паковање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Након израде пробних узорака следе испитивања </a:t>
            </a:r>
            <a:r>
              <a:rPr lang="en-US" i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in vitro</a:t>
            </a:r>
            <a:r>
              <a:rPr lang="sr-Cyrl-RS" i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</a:t>
            </a:r>
            <a:r>
              <a:rPr lang="en-US" i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in vivo </a:t>
            </a:r>
            <a:endParaRPr lang="sr-Cyrl-RS" i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Када је лековита супстанца хемијски стабилна а користи се у малим дозама онда је метода избора –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директна компресија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због малог броја операција и економичности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474B2C-DDC0-4520-81E2-7D08B43A07B5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496944" cy="6192688"/>
          </a:xfrm>
        </p:spPr>
        <p:txBody>
          <a:bodyPr>
            <a:normAutofit lnSpcReduction="10000"/>
          </a:bodyPr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Уколико 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доза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лековите супстанце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висока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или је сама супстанца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волуминозна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директна компресија није метода избора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У оваквом случају је неопходно додати велике количине помоћних материја које имају улогу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пуниоца,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па би добијене таблете имале велику масу што је непогодно за гутање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Ако је супстанца стабилна – преводи се у облик који је погодан за компресију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влажном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гранулацијом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Пример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- таблете парацетамола се израђују у више доза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нижих доза – могућа директна компресија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Више дозе – влажна гранулација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Char char="ü"/>
            </a:pPr>
            <a:endParaRPr lang="sr-Cyrl-R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67A51B-0D86-4D34-B099-9B9A09EFE5FA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332656"/>
            <a:ext cx="8820472" cy="6192688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Поред методе израде важан је избор помоћних материја (лубриканаса, средстава за распадање и др.)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лубриканс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најчешће се користи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магнезијум стеарат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Одговарајућа концентрација магнезијум стеарата треба да омогући лако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избацивање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готове таблете из матрице и да јој да одређени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сјај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Не сме да доведе до проблема када се таблета нађе у дигестивном тракту везаних 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квашење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распадање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таблете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Високе концентрације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магнезијум стеарата доводе до тога да су честице прашка или гранулата обложене овом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хидрофобном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супстанцом па се готова таблета тешко кваси дигестивним течностима.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Талк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аеросил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користе као средства 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клизање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обезбеђују добру проточност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4C967C-84E3-432D-957D-D308B0206EF8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496944" cy="6597352"/>
          </a:xfrm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Дезинтегратори 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Средства за распадање (дезинтеграцију) омогућавају да се таблета у контакту са дигестивним течностима распадне на грануле, па на прашак (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влажна гранулација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) или честице прашка (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директна компресија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Скроб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доста коришћен дезинтегратор данас потиснут 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Натријум-скроб-гликолат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унакрсно везана натријум-карбокси-метил-целулоза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Са овим дезинтеграторима се постижу исти ефекти као са скробом али у знатно мањим количинама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Ради ефикаснијег деловања дезинтегратор се додаје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интрагрануларно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екстрагрануларно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влажна гранулација)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7303B8-AB57-40C5-BC3D-CC6B486DA895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496944" cy="6264696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Супстанце подложне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хидролизи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(ацетил-салицилна киселина)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За израду оваквих таблета примењује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директна компресија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(ако је доза ниска)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Сува гранулација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(брикетирање) ако је доза висока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Влажна гранулација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примењују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неводени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растварачи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(концентровани етанол) у којима се раствара средство за везивање (поли-винил-пиролидон, етилцелулоза)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Супстанце осетљиве на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оксидацију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при формулацији оваквих таблета се укључује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антиоксиданс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хелатни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агенс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примењује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одговарајуће паковање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Није дозвољено присуство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тешких метала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као нечистоћа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Нестабилна супстанца се у таблетама штити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облагањем 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Облагање је погодно и код маскирања непријатног укуса, код циљаног ослобађања лека (ентеросолубилни филм)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C93FEF-8F63-4ED6-B3EB-ADA8C29657B0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568952" cy="6264696"/>
          </a:xfrm>
        </p:spPr>
        <p:txBody>
          <a:bodyPr/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 капсула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Формулација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тврдих желатинских капсула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се поклапа са формулацијом таблета све до последњег корака где се уместо компримовања маса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пуни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у капсуле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Лакше је формулисати капсулу јер су силе компресије које се овде примењују ниже него код таблетирања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Високе дозе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лека (400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mg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) су ограничавајући фактор за капсулирање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Тврде желатинске капсуле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могу да буду напуњене прашком, гранулама, пелетама, малим таблетама, течним или получврстим садржајем. 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901C89-A68D-40F9-9C4F-25FBAFC9ECC2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568952" cy="6264696"/>
          </a:xfrm>
        </p:spPr>
        <p:txBody>
          <a:bodyPr/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Меке желатинске капсуле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се производе и пуне истовремено на једној машини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Пуне се углавном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течностима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суспензијама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Мора се водити рачуна 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растварачу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да ли је компатабилан са желатинским зидом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Мало произвођача у свом програму има меке желатинске капсуле због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скупе и специфичне опреме и процесне технике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 формулацији капсула и таблета као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боје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користе: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титан диоксид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индиго кармин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неки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оксиди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гвожђа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др. 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A68819-79D3-4C52-B438-79E39C4D9663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18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568952" cy="6336704"/>
          </a:xfrm>
        </p:spPr>
        <p:txBody>
          <a:bodyPr>
            <a:normAutofit fontScale="85000" lnSpcReduction="2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 течних облика за оралну употребу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За формулацију ових облика важна 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доза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растворљивост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лековите супстанце у растварачу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укус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Као растварачи се користе: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вода, етанол, глицерол, пропиленгликол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Пример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раствор парацетамола</a:t>
            </a:r>
            <a:r>
              <a:rPr lang="en-U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endParaRPr lang="sr-Cyrl-R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Пошто је парацетамол слабо растворан у води најчешће се раствара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смеши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растварача етанола, пропиленгликола и глицерола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Етанол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користи се у малим количинама или се не користи у препаратима за децу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(уместо њега мала количина воде)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Пошто је парацетамол горког укуса формулацији се додаје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заслађивач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(шећер – сахароза или сахарин-натријум)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Средства за повећање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вискозитета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су полиетилен гликол и поли-винил-пиролидон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Регулација </a:t>
            </a:r>
            <a:r>
              <a:rPr lang="en-U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вредности се постиже лимунском киселином и натријум цитратом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конзерванс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користи бензоева киселина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157993-D574-4EF9-B3D4-A6A262231A80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19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317552" cy="5850976"/>
          </a:xfrm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РАЗВОЈ ЛЕКОВА 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ИЛИ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 ЛЕКОВА</a:t>
            </a:r>
          </a:p>
          <a:p>
            <a:pPr algn="just">
              <a:buFont typeface="Arial" pitchFamily="34" charset="0"/>
              <a:buChar char="•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Фармцеутска индустрија се бави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производњом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лековитих препарата одређеног квалитета, њиховом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регистрацијом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пласирањем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регистрованих производа на тржиште.</a:t>
            </a:r>
          </a:p>
          <a:p>
            <a:pPr algn="just">
              <a:buFont typeface="Arial" pitchFamily="34" charset="0"/>
              <a:buChar char="•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По закону о лековима и медицинским средствима у Србији се могу регистровати: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Нови лек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Нови (облик, доза, индикација, назив) лека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Лек који се налази у фармакопеји – официналан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Паралелан лек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Обнова одобрења за стављање лека у промет</a:t>
            </a:r>
          </a:p>
          <a:p>
            <a:pPr algn="just">
              <a:buFont typeface="Arial" pitchFamily="34" charset="0"/>
              <a:buChar char="•"/>
            </a:pPr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None/>
            </a:pP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3AE821-EA9C-4EE8-B956-D1E25DF8BCF5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496944" cy="6264696"/>
          </a:xfrm>
        </p:spPr>
        <p:txBody>
          <a:bodyPr/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Суспензија парацетамола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као дисперзно средство се користи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вода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Дисперзни систем се мора стабилизовати при чему се успорава таложење нерастворног парацетамола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Као средства за повећање вискозитета спољашње водене фазе се користе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ксантан гума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поли-винил-пиролидон</a:t>
            </a:r>
          </a:p>
          <a:p>
            <a:pPr algn="just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 парентералних препарата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Основни састојци у формулацији инјекција су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лек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вода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за инјекције, средство 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изотонизирање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одговарајући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пуфер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адекватан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контејнер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(ампуле, бочице)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544A6C-A2B5-410A-933B-2A7A95BAA323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20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192688"/>
          </a:xfrm>
        </p:spPr>
        <p:txBody>
          <a:bodyPr>
            <a:normAutofit fontScale="92500"/>
          </a:bodyPr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Битни фактори који утичу на формулацију ових облика су: доза лека, термичка стабилност супстанце (могућа стерилизација термичким методама или не)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Стабилност и формулација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Стабилност се у току развоја испитује на самој лековитој супстанци као и на формулацији која је садржи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Податке о стабилности лековите супстанце треба добити што пре.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Испитивања се спроводе под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стресним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условима (повишена температура и влага), узорци се излажу светлосном зрачењу а чувају се на собној температури.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Стабилност супстанце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раствору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испитује у функцији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вредности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C05EFF-BD30-4218-B1C1-6AADAD0D837F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6597352"/>
          </a:xfrm>
        </p:spPr>
        <p:txBody>
          <a:bodyPr/>
          <a:lstStyle/>
          <a:p>
            <a:r>
              <a:rPr lang="sr-Cyrl-RS" dirty="0">
                <a:latin typeface="Times New Roman" pitchFamily="18" charset="0"/>
                <a:cs typeface="Times New Roman" pitchFamily="18" charset="0"/>
              </a:rPr>
              <a:t>Услови испитивања и врста тестова зависе од облика препарата</a:t>
            </a:r>
          </a:p>
          <a:p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свих формулација се испитује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степен чистоће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садржај лековите супстанце</a:t>
            </a:r>
          </a:p>
          <a:p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чврстих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облика испитује се брзина растварања а 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парентералних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вредност и присуство механичких онечишћења</a:t>
            </a:r>
          </a:p>
          <a:p>
            <a:r>
              <a:rPr lang="sr-Cyrl-RS" dirty="0">
                <a:latin typeface="Times New Roman" pitchFamily="18" charset="0"/>
                <a:cs typeface="Times New Roman" pitchFamily="18" charset="0"/>
              </a:rPr>
              <a:t>Испитивања у условима повећане влажности се врше 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чврстих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облика, а </a:t>
            </a:r>
            <a:r>
              <a:rPr lang="sr-Cyrl-RS">
                <a:latin typeface="Times New Roman" pitchFamily="18" charset="0"/>
                <a:cs typeface="Times New Roman" pitchFamily="18" charset="0"/>
              </a:rPr>
              <a:t>код </a:t>
            </a:r>
            <a:r>
              <a:rPr lang="sr-Cyrl-RS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парентералних</a:t>
            </a:r>
            <a:r>
              <a:rPr lang="sr-Cyrl-RS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препарата као и 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кремова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гелова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врше испитивања цикличног замрзавања и топљења</a:t>
            </a:r>
          </a:p>
          <a:p>
            <a:r>
              <a:rPr lang="sr-Cyrl-RS" dirty="0">
                <a:latin typeface="Times New Roman" pitchFamily="18" charset="0"/>
                <a:cs typeface="Times New Roman" pitchFamily="18" charset="0"/>
              </a:rPr>
              <a:t>У свим формулацијама се мора проценити утицај контејнера на стабилност производа</a:t>
            </a:r>
          </a:p>
          <a:p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BEF65-9C24-47D1-9623-3992DE8BBC5A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332656"/>
            <a:ext cx="8568952" cy="6192688"/>
          </a:xfrm>
        </p:spPr>
        <p:txBody>
          <a:bodyPr/>
          <a:lstStyle/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Да би се извео закључак о томе да ли је и колико неки препарат стабилан морају се спровести и тестови на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токсичност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Уколико је концентрација деградационих продуката активне супстанце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већа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од 0,1% у односу на основну супстанцу, ти продукти морају бити идентификовани и њихов садржај тачно одређен 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Уколико деградационих продуката има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више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од 0,5% врши се испитивање њихове токсичности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B8C4D-D607-4DD7-BE4D-63F1BC4A7B30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712968" cy="6336704"/>
          </a:xfrm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Преношење поступака из лабораторијских услова у производњу (</a:t>
            </a:r>
            <a:r>
              <a:rPr lang="en-U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SCALE – UP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Након лабораторијске фазе формулације и испитивања следи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пробна, пилот производња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као међуфаза пре него што се пређе на производњу великих количина.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Врши се постепено повећање шарже са малих лабораториских количина на велике производне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Формулацја лека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мора бити погодна да се израђује и пакује на велико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Зато се често користи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опрема која је другачија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од лабораторијске (различити дизајн и капацитет)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пробне производње, која представља степеницу преноса између лабораторијске и рутинске производње,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лековитог облика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трансформише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у конкретан производ уз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развијање практичне методе производње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BF05BD-92ED-4539-ACD5-03836086D0FA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24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424936" cy="6264696"/>
          </a:xfrm>
        </p:spPr>
        <p:txBody>
          <a:bodyPr>
            <a:normAutofit lnSpcReduction="10000"/>
          </a:bodyPr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Пробна производња има велики значај јер се тада проналазе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најбољи услови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за операције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најбољи типови опреме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за индустријску производњу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Фактори који утичу на преношење поступка су: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Физичко-хемијске особине активних и помоћних материја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Параметри опреме и механизација процеса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Капацитет производње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Опрема која се користи у пилот производњи може се разликовати од опреме у индустријској производњи само по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капацитету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а не по принципу рада. 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1B0F69-40EB-428D-A078-6824623ED50F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25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332656"/>
            <a:ext cx="8568952" cy="6120680"/>
          </a:xfrm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Инкопатибилије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Инкопатибилије могу да се поделе на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физичко-хемијске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терапијске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Физичко-хемијске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су значајне за процесе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терапијске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примену лекова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Физичко-хемијске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инкопатибилије се јављају између лековите супстанце и осталих компоненти за време израде, чувања или примене препарата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Интеракције између супстанци у препарату могу да доведу до појаве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токсичности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нежељених ефеката, до поремећаја стабилности, биорасположивости и ефикасности. 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 интеракције које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одмах откривају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су: замућеност, коагулација, преципитација, кристализација, раст кристала, агрегација, очвршћавање, одвајање фаза, обезбојавање, згушњавање, промена укуса и мириса</a:t>
            </a:r>
          </a:p>
          <a:p>
            <a:pPr algn="ctr">
              <a:buNone/>
            </a:pP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758DC-9822-46A7-BF69-D1A0167308BB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26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188640"/>
            <a:ext cx="8712968" cy="6336704"/>
          </a:xfrm>
        </p:spPr>
        <p:txBody>
          <a:bodyPr>
            <a:normAutofit/>
          </a:bodyPr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“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Скривене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” или “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маскиране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” интеракције могу да се открију методама физичке или хемијске анализе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Терапијске инкопатибилије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су интеракције које се дешавају </a:t>
            </a:r>
            <a:r>
              <a:rPr lang="en-US" i="1" dirty="0">
                <a:latin typeface="Times New Roman" pitchFamily="18" charset="0"/>
                <a:cs typeface="Times New Roman" pitchFamily="18" charset="0"/>
              </a:rPr>
              <a:t>in-vivo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након употребе лековитог препарата. 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Фармакодинамске интеракције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се јављају између лекова који имају сличне или антагонистичке фармаколошке ефекте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Фармакокинетичке интеракције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лек мења апсорпцију, дистрибуцију, метаболизам или екскрецију другог лека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0076F-888F-41EE-80CF-0824E412DDFE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27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6264696"/>
          </a:xfrm>
        </p:spPr>
        <p:txBody>
          <a:bodyPr>
            <a:normAutofit fontScale="92500" lnSpcReduction="2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Врсте физичко-хемијских инкопатибилија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Преципитација нејонизованих киселина и база -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јонизована со је обично лако растворна у води док је нејонизована киселина или база углавном слабо растворна. У растворима слабих киселина или њихових соли снижење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вредности доводи до повећања удела нејонизованог лека и ако концентрација нејонизованог дела постане довољно већа од јонизованог дела јавиће се преципитација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Преципитација као последица разблаживања раствора који садрже кораствараче –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препарата за оралну или парентералну употребу који садрже лековите супстанце слабо растворне у води корастварачи (етанол, пропиленгликол, глицерол) се употребљавају за повећање растворљивости. Разблаживањем оваквих ратвора када се нађу у организму може да дође до преципитације супстанце услед смањења њене растворљивости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865007-C547-4AF6-A03D-15AF4C4749C2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28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88640"/>
            <a:ext cx="8496944" cy="6408712"/>
          </a:xfrm>
        </p:spPr>
        <p:txBody>
          <a:bodyPr>
            <a:normAutofit lnSpcReduction="10000"/>
          </a:bodyPr>
          <a:lstStyle/>
          <a:p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Преципитација “исољавањем” -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растворљивост неке супстанце или ексципијенаса може да се смањи када се раствору дода со (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NaCl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dirty="0" err="1">
                <a:latin typeface="Times New Roman" pitchFamily="18" charset="0"/>
                <a:cs typeface="Times New Roman" pitchFamily="18" charset="0"/>
              </a:rPr>
              <a:t>KCl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) 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Јонске интеракције –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ако се у раствору налазе супстанце које јонизују онда се јавља инкопатибилија изнеђу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катјона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анјона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Примери су: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прометазин-хидрохлорид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тиопентон-натријум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;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канамицин-сулфат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сулфадиазин-натријум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Иста интеракција се може јавити и између лека и ексципиенаса: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карбоксиметилцелулоза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(анјонски полимер) реагује са катјонима као што су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неомицин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или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хлорпромазин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Бензалконијум-хлорид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(катјонски конзерванс) реагује са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карбополом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другим анјонским полимерима.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Желатина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(аморфне природе) реагује са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катјонским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(алкалоиди)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анјонским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(натријум-лаурил-сулфат) супстанцама 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48B68E-A0FC-4460-9198-71B88F67CAAF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29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712968" cy="6048672"/>
          </a:xfrm>
        </p:spPr>
        <p:txBody>
          <a:bodyPr>
            <a:normAutofit fontScale="92500"/>
          </a:bodyPr>
          <a:lstStyle/>
          <a:p>
            <a:r>
              <a:rPr lang="sr-Cyrl-RS" dirty="0">
                <a:latin typeface="Times New Roman" pitchFamily="18" charset="0"/>
                <a:cs typeface="Times New Roman" pitchFamily="18" charset="0"/>
              </a:rPr>
              <a:t>Захтев за дозволу за стављање у промет готовог лека мора да садржи:</a:t>
            </a:r>
          </a:p>
          <a:p>
            <a:pPr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Административне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податке (име лека, ИНН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-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генеричко име, хемијску формулу активног састојка, фармацеутски облик и јачину лека, сажетак карактеристика лека, упутство за пацијента, адреса произвођача, предлог унутрашњег и спољњег паковања, доказ да лек има дозволу за стављање у промет у земљи произвођача, списак земаља где се лек налази у промету итд.)</a:t>
            </a:r>
          </a:p>
          <a:p>
            <a:pPr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Фармацеутско-хемијско-биолошке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податке (квалитативни и квантитативни подаци о саставу лека, технолошки поступак израде лека, контрола квалитета свих улазних сировина, процеса производње као и готовог лека, студије стабилности, процена безбедности на животну средину)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42704CC-6CB8-4F99-A79F-1580A745794E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79512" y="260648"/>
            <a:ext cx="8568952" cy="6336704"/>
          </a:xfrm>
        </p:spPr>
        <p:txBody>
          <a:bodyPr>
            <a:normAutofit lnSpcReduction="10000"/>
          </a:bodyPr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Формирање комплекса -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молекул активне супстанце може да гради комплекс са неким помоћним материјама. Деривати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тетрациклина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граде стабилне хелатне комплексе са јонима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калцијума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магнезијума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гвожђа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при чему је апсорпција тетрациклина из оваквих комплекса значајно смањена.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Фенолна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једињења се инактивирају услед стварања комплекса са дериватима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макрогола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Еутектичке смеше прашкова -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тачке топљења неких супстанци се снижавају када се оне помешају. Еутектичка смеша може да постане влажна или да пређе у течност (ликвефакција) ако је тачка топљења смеше испод собне температуре. Примери: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ибупрофен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стеаринском киселином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калцијум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магнезијум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стеаратом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Смеша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фенола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хлорхидратом, ментолом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или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тимололом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B80AB-55BB-4C1D-BD06-164AF7542A82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30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336704"/>
          </a:xfrm>
        </p:spPr>
        <p:txBody>
          <a:bodyPr/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Партициони коефицијент -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је важан када се супстанца дистрибуира измађу две фазе. Пример – фенолни конзерванси имају партициони коефицијент који фаворизује дистрибуцију конзеванса у уљану фазу. Ако се примене овакви конзерванси у емулзијама испољиће минимални ефекат с обзиром да треба да делују у воденој фази.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Адсорпција на чврстим честицама -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у </a:t>
            </a:r>
            <a:r>
              <a:rPr lang="en-US" i="1" dirty="0">
                <a:latin typeface="Times New Roman" pitchFamily="18" charset="0"/>
                <a:cs typeface="Times New Roman" pitchFamily="18" charset="0"/>
              </a:rPr>
              <a:t>in-vivo</a:t>
            </a:r>
            <a:r>
              <a:rPr lang="sr-Cyrl-RS" i="1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условима адсорпција је одговорна за неке терапијске инкопатибилије. Пример,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дигоксин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адсорбује на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магнезијум-трисиликат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Протеини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или пептиди се могу адсорбовати на површину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филтера код стерилизације филтрацијом.</a:t>
            </a:r>
          </a:p>
          <a:p>
            <a:pPr algn="just"/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B621F8-877E-4395-B939-60DB7063697C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31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336704"/>
          </a:xfrm>
        </p:spPr>
        <p:txBody>
          <a:bodyPr>
            <a:normAutofit fontScale="92500"/>
          </a:bodyPr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Интеракција са амбалажом –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настаје услед адсорпције лековитих супстанци и/или помоћних материја на амбалажу, испуштање супстанци из амбалаже у лек, пропустљивост амбалаже за гасове, пару или течност и интеракција са металима из амалаже</a:t>
            </a:r>
          </a:p>
          <a:p>
            <a:pPr algn="just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Предвиђање и откривање инкопатибилија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Многе инкопатибилије се могу предвитдети на основу хемијске структуре и степена јонизације супстанце. 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Експериментално испитивање могућих инкоптибилија, њихове природе, брзине и степена  између лека и помоћних материја се изводи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фази преформулације.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Док се тестови компатабилности између лека или помоћних материја са амбалажом изводе у каснијој фази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462A7A-6082-4C18-86A2-76A43B2499E3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32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6336704"/>
          </a:xfrm>
        </p:spPr>
        <p:txBody>
          <a:bodyPr/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Инкопатибилије у фармацеутској пракси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Инкопатибилије се могу јавити при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магистралној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изради поготову 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дермофармацеутских препарата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Као резултат интеракција могу да се јаве промене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физичке хемијске и/или микробиолошке стабилности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смањени клинички ефекат или повећан ефекат иритације на кожи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Инкопатибилија је вероватнија код препарата који садрже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воду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а ређе се јавља код безводних масти и паста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Пример – антибиотици се формулишу искључиво у безводним подлогама 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Нејонски емулгатори у кремовима и лосионима инхибирају антимикробну активнст конзерванаса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970C0C-35BE-446F-B305-6D05FAE7F770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33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568952" cy="6264696"/>
          </a:xfrm>
        </p:spPr>
        <p:txBody>
          <a:bodyPr/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Инкопатибилија у магистралној пракси се јавља и када се комбинују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два готова лека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ради добијања другог облика (вагиторије нистатина) 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Разблаживање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готовог лека да би се добила потребна јачина (антихипертензиви у терапији за бебе)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A6BA7-BD59-4E6A-811A-2CD267711223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34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88640"/>
            <a:ext cx="8640960" cy="6669360"/>
          </a:xfrm>
        </p:spPr>
        <p:txBody>
          <a:bodyPr/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Стабилизација лековитих препарата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Стабилност препарата представља његову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отпотност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према различитим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хемијским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микробиолошким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реакцијама које би могле да промене његове почетне особине за време транспорта, чувања и употребе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Стабилност се дефинише као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степен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у коме дозирани облик задржава у наведеним границама, кроз цео период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чувања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употребе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исте особине које је поседовао у време израде.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Постоје четири врсте стабилности: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Хемијска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стабилност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у прописаном времену сви састојци не мењају свој хемијски састав и означену јачину у скалду са наведеним одступањима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35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4807720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476672"/>
            <a:ext cx="8219256" cy="6192688"/>
          </a:xfrm>
        </p:spPr>
        <p:txBody>
          <a:bodyPr/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стабилност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у предвиђеном року физичка својства се морају задржати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Микробиолошка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стабилност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не сме доћи до повећања броја микроорганизама или до њиховог раста. Присутне микробиолошке супстанце морају задржати ефикасност у оквиру рока трајања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Терапијска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стабилност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не сме доћи до промене терапијског ефекта.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Стабилност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изражава и као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рок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трајања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односно као време за које је предвиђено да препарат остане прикладан за употребу уколико се чува под одређеним условима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36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5284070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352928" cy="6120680"/>
          </a:xfrm>
        </p:spPr>
        <p:txBody>
          <a:bodyPr>
            <a:normAutofit/>
          </a:bodyPr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Рок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трајања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представља време за које се јачина или садржај лековите супстанце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смањи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10%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Сматра се да је препарат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стабилан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уколико 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промене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активне супстанце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мањи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од 10%, а да при томе није дошло до стварања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токсичних производа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Фармацеутска стабилност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представља испитивање стабилности препарата на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брзину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растварања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лековите супстанце,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распадљивост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чврстину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код чврстих облика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Суспензија хидрокортизона може да буде стабилана у смислу хемијске стабилности и садржаја лека, али током стајања може толико да очврсне да не може да се излије из боце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37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2945180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264696"/>
          </a:xfrm>
        </p:spPr>
        <p:txBody>
          <a:bodyPr/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Фактори који утичу на стабилност лековитих препарата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Фактори који утичу на промене које се могу десити у препарату деле се на: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Спољашње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факторе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температура, влага, кисеоник, микроорганизми, катализатори, абалажа, начин и услови чувања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Унутрашњи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фактори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особине помоћних и активних супстанци, способност супстанци да ступе у хемијске реакције, степен чистоће супстанце, фармацеутски облик препарата, карактеристике технолошких процеса у изради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z="1200" smtClean="0">
                <a:latin typeface="Times New Roman" pitchFamily="18" charset="0"/>
                <a:cs typeface="Times New Roman" pitchFamily="18" charset="0"/>
              </a:rPr>
              <a:pPr/>
              <a:t>38</a:t>
            </a:fld>
            <a:endParaRPr lang="en-US" sz="12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4233379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496944" cy="6264696"/>
          </a:xfrm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Промене на лековитим облицима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Промене у лековитим препаратима под утицајем спољашњих и унутрашњих фактора могу бити: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промене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промена агрегатног стања, конзистенције, промене услед губитка кристалне воде, промене чврстине, распадљивости и брзине растварања код чврстих облика и др.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Хемијске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промене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деградација супстанци услед хидролизе, оксидације, полимеризације, рацемизације услед чега се губи део активне супстанце 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Хемијске промене су обично праћене физичким (промена боје)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Од чврстих облика најчешће се користе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прашкови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капсуле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таблете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Ови облици се карактеришу следећим променама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39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685717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424936" cy="6192688"/>
          </a:xfrm>
        </p:spPr>
        <p:txBody>
          <a:bodyPr numCol="1">
            <a:normAutofit/>
          </a:bodyPr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Фармаколошко-технолошки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подаци (фармакодинамске и фармакокинетичке особине лека, токсичност лека, утицај на репродуктивне функције, мутагеност, канцерогени потенцијал, локална подношљивост)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Клинички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подаци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(подаци о испитивању, извођењу испитивања, резултати испитивања, клиничко-фармаколошки подаци, биорасположивост и биоеквиваленција, клиничка безбедност и ефикасност, уколико постоје ванредни догађаји у процесу испитивања, искуства након стављања лека у промет у другим земљама)</a:t>
            </a:r>
          </a:p>
          <a:p>
            <a:pPr algn="just">
              <a:buFont typeface="Wingdings" pitchFamily="2" charset="2"/>
              <a:buChar char="ü"/>
            </a:pPr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Char char="ü"/>
            </a:pP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4FF995-7720-4F78-AF5C-2AF42729B380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260648"/>
            <a:ext cx="8424936" cy="6264696"/>
          </a:xfrm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промене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Доводе до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смањења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биолошке расположивости и ефикасности лека, дисперзибилности, прихватљивости од стране пацијента. Некада су промене такве да онемогућавају употребу лека иако је активна супстанца са хемијског аспекта стабилна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Испаравање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састојака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лекови, растварачи и помоћне материје који имају висок напон паре могу испаравати из препарата у периоду израде и чувања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Ментол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еукалиптусово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уље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састојци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инхалацијама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и користе због испарљивости. Чувају се у добро затвореним бочицама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Губитак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етанола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код алкалоидних раствора може да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повећа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њихову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концентрацију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а губитак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воде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може да доведе до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кристализације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активних компоненти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8547077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496944" cy="6264696"/>
          </a:xfrm>
        </p:spPr>
        <p:txBody>
          <a:bodyPr/>
          <a:lstStyle/>
          <a:p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Промене у садржају влаге у чврстим препаратима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вода може да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адсорбује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на многе хигроскопне активне супстанце и помоћне материје услед чега се стварају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хидрати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Тврде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желатинске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капсуле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у влажној средини губе чврстину и постају лепљиве. Ако су напуњене влага може да продре у садржај капсуле и да утиче на њега (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хемијска деградација или стварање хидрата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меких желатинских капсула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у влажној средини изнад 60% долази до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иреверзибилног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омекшавања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Физичке промене у суспензијама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најчешће су промене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кристалног облика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раст кристала и стварање нередисперзибилног талога током стајања 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5022271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6336704"/>
          </a:xfrm>
        </p:spPr>
        <p:txBody>
          <a:bodyPr>
            <a:normAutofit lnSpcReduction="10000"/>
          </a:bodyPr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Лекови (кортизон ацетат, хлорамфеникол палмитат, рибофлавин и др.) постоје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неколико полиморфних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облика. Ови облици су хемијски идентични али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разликују по физичким својствима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због разлике у слободној енергији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 датим условима (температура, притисак, растварач) само један полиморфан облик 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термодинамички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стабилан док остали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метастабилни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облици теже да пређу у стабилан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Метастабилни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облици имају више слободне енергије, већи степен и већу брзину растворљивости а нижу тачку топљења од термостабиног облика.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Прелазак метастабилног у стабилан облик је обично бржи код суспензија него код чврстих облика и удружен је са раствором кристала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936099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496944" cy="6192688"/>
          </a:xfrm>
        </p:spPr>
        <p:txBody>
          <a:bodyPr>
            <a:normAutofit lnSpcReduction="10000"/>
          </a:bodyPr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Пример – суспензија кортизон ацетата код које долази до стварања нередисперзибилног талога и немогућност дозирања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Овакве промене могу да се предвиде и самим тим да се спрече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Физичке промене у емулзијама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флокулација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- појава да се дисперговане капљице удружују у растресите агрегате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коалесценција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- појава услед које долази до оштећења међуфазног филма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“</a:t>
            </a:r>
            <a:r>
              <a:rPr lang="en-U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creaming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”</a:t>
            </a:r>
            <a:r>
              <a:rPr lang="en-U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- капљице се крећу према површини препарата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седиментација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- долази до таложења капљица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Ове промене су праћене променом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вискозитета</a:t>
            </a:r>
            <a:r>
              <a:rPr lang="sr-Cyrl-RS" dirty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293604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332656"/>
            <a:ext cx="8640960" cy="6264696"/>
          </a:xfrm>
        </p:spPr>
        <p:txBody>
          <a:bodyPr>
            <a:normAutofit fontScale="925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Физичке промене у получврстим препаратима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креме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пасте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током стајања могу да омекшају, очврсну или постану грумуљичаве.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Синереза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је карактеристика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гелова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где долази до издвајња воденог слоја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Супозиторије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вагиторије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могу да очврсну, омекшају или се смежурају, а на материјалу у који су упаковане могу да се појаве уљане мрље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Стабилност прашкова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честа промена 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агломерација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честица у крупније услед дејства кохезионих сила и наелектрисања честица прашка. Наелектрисање се јавља као последица уситњавања прашка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Ликвефакција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карактеристика хигроскопних супстанци које апсорбују влагу и прелазе у полутечно стање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4221147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496944" cy="6192688"/>
          </a:xfrm>
        </p:spPr>
        <p:txBody>
          <a:bodyPr>
            <a:normAutofit fontScale="92500" lnSpcReduction="20000"/>
          </a:bodyPr>
          <a:lstStyle/>
          <a:p>
            <a:pPr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Ефлоресценција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појава губитка воде из прашка</a:t>
            </a:r>
          </a:p>
          <a:p>
            <a:pPr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Испаравање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мирисне компоненте код дужег стајања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обојених прашкова може доћи до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губитка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боје у присуству светлости услед процеса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оксидације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Присуство малих количина воде може довести до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хидролизе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активне компоненте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Физичка стабилност таблета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необложене таблете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могу да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окруне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поломе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или да им се површина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огребе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услед руковања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Физичке промене овог облика подразумевају: промену тврдоће, времена распадања или брзине растварања лека из таблете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обојених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таблета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може се јавити неуједначеност боје (углавном се јавља код процеса влажне гранулације где је језгро безбојно и интензивна боја на ивицама).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Избегава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исправном формулацијом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начином производње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1731735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568952" cy="6264696"/>
          </a:xfrm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Хемијске промене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Хемијске промене лековите супстанце се могу јавити у свим фармацеутским облицима али најчешће се јављају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растворима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другим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течним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облицима  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Брзина и ред хемијских реакција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Различитим математичким моделима се може предвидети и израчунати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брзина деградације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лековитих супстанци и помоћних материја на основу резултата експерименталног испитивања стабилности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На исти начин се добијају и информације о међупроизводима, као и о утицају фактора (концентрација реактаната, температура,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вредност и присуство ПАМ)</a:t>
            </a:r>
          </a:p>
          <a:p>
            <a:pPr algn="just"/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962871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6336704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Све промене у препаратима се одвијају одређеном брзином реакције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Неке промене су веома споре па не утичу на стабилност препарата, док брзе промене дестабилишу препарат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Утицај температуре на брзину хемијске реакције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Брзина већине хемијских реакција повећава се са повишењем температуре. Код многих хидролитичких реакција за сваких 10</a:t>
            </a:r>
            <a:r>
              <a:rPr lang="sr-Cyrl-RS" baseline="30000" dirty="0">
                <a:latin typeface="Times New Roman" pitchFamily="18" charset="0"/>
                <a:cs typeface="Times New Roman" pitchFamily="18" charset="0"/>
              </a:rPr>
              <a:t>0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C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повећања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температуре брзина реакције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повећава два или три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пута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Хемијска деградација активне супстанце доводи до смањења садржаја и губитка јачине лека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Хидролиза </a:t>
            </a:r>
            <a:r>
              <a:rPr lang="el-GR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β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лактамског прстена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бензил-пеницилина доводи до смањења антибиотске активности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Епин-хидро-тетрациклин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је токсични продукт деградације тетрациклина тако да је клиничка употреба неприхватљива ако је обим разградње велик</a:t>
            </a:r>
          </a:p>
          <a:p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8494063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568952" cy="6192688"/>
          </a:xfrm>
        </p:spPr>
        <p:txBody>
          <a:bodyPr/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Деградација помоћних материја може да проузрокује смањење физичке или микробиолошке стабилности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Хидролиза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естара сорбитана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(емулгатор) доводи до разрушавања емулзије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Хидролиза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метил-хидрокси-бензоата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(конзерванс) доводи до раста микроорганизама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Хемијске реакције деградације се најчешће јављају у течним препаратима, где су стабилније суспендоване супстанце од растворених. Највећа стабилност се јавља у чврстим облицима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445358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568952" cy="6525344"/>
          </a:xfrm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Хемијске реакције које узрокују деградацију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Најчешће реакције које доводе до деградације супстанци у препарату су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оксидација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хдролиза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Хидролиза -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је рекација супстанце са водом услед које долази до цепања молекуле. На овај начин се деградирају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естри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(дексаметазон-натријум, нитроглицерин, аспирин, хлорбутол),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амиди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(хлорамфеникол, ергометрин),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лактами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(пеницилини, цефалоспорини, нитразепам),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лактони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(пилокарпин, спиронолактон),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оксими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(пралидоксим)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Хидролиза се најчешће јавља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воденим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растворима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али и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суспензијама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умерено растворљивих лекова.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таблетама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капсулама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мора да постоји довољна количина влаге.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Ензимска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хидролиза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јавља у биљним дрогама (гликозиди дигиталиса)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49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336008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496944" cy="6120680"/>
          </a:xfrm>
        </p:spPr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ФОРМУЛАЦИЈА ЛЕКА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Формулација представља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израду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лекова, односно представља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процес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у коме се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лековитој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суптанци додаје једна или више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помоћних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материја које имају различите улоге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Смеша се </a:t>
            </a:r>
            <a:r>
              <a:rPr lang="sr-Cyrl-RS" dirty="0" smtClean="0">
                <a:latin typeface="Times New Roman" pitchFamily="18" charset="0"/>
                <a:cs typeface="Times New Roman" pitchFamily="18" charset="0"/>
              </a:rPr>
              <a:t>излаже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одговарајућем процесу технолошке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обраде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на крају пакује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Лековита супстанца се може наћи у више различитих фармацеутских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облика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(таблете, капсуле, инјекције, масти) као и у више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јачина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односно доза по једном облику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Формулација се обавља у развојним и истраживачким лабораторијама фабрика лекова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Формулација једноставних лекова са краћим роком трајања се обавља у галенским лабораторијама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35FCA-24E4-4D9D-A4E6-48A1BBA17290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6264696"/>
          </a:xfrm>
        </p:spPr>
        <p:txBody>
          <a:bodyPr>
            <a:normAutofit lnSpcReduction="10000"/>
          </a:bodyPr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Дехидратација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ређа појава која се понекад јавља као пратећа реакција код хидролизе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Атропин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хидролизује у воденим растворима када настаје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тропин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тропинска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киселина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али се и дехидратише при чему настаје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апоатропин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Оксидација -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у реакцијама оксидације се губи или прима један или више радикала или електрона. Многи лекови се оксидишу (морфин, допамин), као и помоћне материје (масна уља, масти)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Редокс реакције –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представљају реверзибилни губитак електрона без адиције кисеоника (соли гвожђа – гвожђе сулфат, аскорбинска киселина, адреналин, рибофлавин). Супстанце са високм оксидо-редукционим потенцијалом су отпорније на оксидацију</a:t>
            </a:r>
          </a:p>
          <a:p>
            <a:pPr algn="just">
              <a:buFont typeface="Wingdings" pitchFamily="2" charset="2"/>
              <a:buChar char="ü"/>
            </a:pP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398327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264696"/>
          </a:xfrm>
        </p:spPr>
        <p:txBody>
          <a:bodyPr>
            <a:normAutofit fontScale="92500" lnSpcReduction="20000"/>
          </a:bodyPr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Пример – у воденом раствору адреналина и аскорбинске киселине прво ће се одвијати реакција оксидације аскорбинске киселине него адреналина јер аскорбинска киселина има нижу вредност оксидо-редукционог потенцијала. Зато се аскорбинска киселина користи као антиоксиданс за раствор адреналина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Аутооксидација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је чешћа од редокс реакција у фармацеутским препаратима. То је иреверзибилна ланчана реакција у којој се супстанца лагано оксидише у присуству атмосферског кисеоника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Јавља се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масним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уљима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мастима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које садрже незасићене везе. 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етарских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уља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долази то промене боје (потамне), мириса и јављају се чврсте честице смоле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етра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за анестезију аутооксидација доводи до појаве пероксида (некада узрок експлозија у салама)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Феноли, алкохоли, алдехиди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су такође подложни аутооксидацији 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1042926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264696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Изомеризација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представља конверзију супстанце у њен геометријски или оптички изомер. Структурна формула је иста али се разликују по стерео-хемијској конфигурацији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Геометријска изомерија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представља промене у просторној конфигурацији атома. На пример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витамин 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је најактивнији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транс конфигурацији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док је цис конфигурација мање активна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Оптичка изомеризација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обухвата промене оптичке ротације супстанце као резултат присуства једног или више хиралног центра. Постоје два типа оптичке изомеризације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рацемизација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епимеризација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Рацемизација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представља конверзију једињења са једним хиралним центром у изомер чија је структура као слика у огледалу оригиналне молекуле. Овако настали парови се називају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енентиомери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2225810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568952" cy="6264696"/>
          </a:xfrm>
        </p:spPr>
        <p:txBody>
          <a:bodyPr/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Реакција се наставља све док се не изједначе концентрације оба енетиомера. Пример –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левогирни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облик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адреналина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који рацемизује у воденом раствору све док се не добије смеша истих делова левогирног и десногирног облика – рацемат.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Фармаколошки ефекат левогирног облика је 15 пута већи од десногира па је активност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рацемата мања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од оригиналног раствора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Када у молекули постоји више од једног хиралног центра може се јавити селективна рацемизација на једном центру односно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епимеризација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Пример 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тетрациклин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који након епимеризације даје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епитетрациклин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ниже антибиотске активности него оригиналан антибиотик 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677327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336704"/>
          </a:xfrm>
        </p:spPr>
        <p:txBody>
          <a:bodyPr/>
          <a:lstStyle/>
          <a:p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Фотохемијске реакције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су деградације условљене светлошћу а настају услед формирања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слободних радикала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Овим реакцијама подлежу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антибиотици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(тетрациклини, рифампицин, цефалоспорини, хлорамфеникол),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цитотоксични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лекови (даунорубицин, винкристин, цисплатин, метотрексат),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антагонисти калцијума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(нифедипин, верапамил),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антихипертензиви и диуретици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(нитропрусид, фуросемид),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психофармаци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(фенотиазини, халоперидол, бензодиазепини)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Реакције условљене зрачењем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сложене реакције деградације које настају након излагања препарата јонозујућем зрачењу у циљу стерилизације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2019798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496944" cy="6264696"/>
          </a:xfrm>
        </p:spPr>
        <p:txBody>
          <a:bodyPr>
            <a:normAutofit fontScale="92500"/>
          </a:bodyPr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Методе стабилизације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Оксидација и антиоксиданси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- оксидација једне или више компоненти у фармацеутском препарату се јавља уколико је дужи временски период изложен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атмосферском кисеонику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Овакве оксидационе реакције су често убрзане светлошћу, повишеном температуром,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вредношћу, присуством трагова метала, ензима и пероксида.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Фармацеутске супстанце које су посебно подложне оксидацији су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незасићена уља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масти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једињења са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алдехидним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фенолним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групама. Поједине врсте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боја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коригенси мириса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заслађивачи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су такође подложни оксидацији. Од амбалаже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гума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неке врсте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пластике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такође имају тенденцију ка оксидацији услед дужег стајања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1267333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188640"/>
            <a:ext cx="8640960" cy="6264696"/>
          </a:xfrm>
        </p:spPr>
        <p:txBody>
          <a:bodyPr>
            <a:normAutofit fontScale="92500" lnSpcReduction="10000"/>
          </a:bodyPr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Многе оксидационе реакције се јављају у присуству веома малих количина кисеоника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Да би се избегла оксидација некада је довољно да се препарат чува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до врха напуњеним и херметички затвореним боцама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А некада је неопходно да се ваздух истисне увођењем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инертног гаса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(азота или угљен диоксида)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Угљен диоксид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се често користи јер је тежак и не излази лако из бочице као азот.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Увођење угљен-диоксида може да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снизи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вредност што је нежељено у неким производима неутралне или алкалне реакције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Стабилизација препарата поред уклањања ваздуха се постиже и додатком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антиоксиданаса, избором одговарајуће амбалаже, уклањањем тешких метала и регулацијом </a:t>
            </a:r>
            <a:r>
              <a:rPr lang="en-U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вредности</a:t>
            </a: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324967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264696"/>
          </a:xfrm>
        </p:spPr>
        <p:txBody>
          <a:bodyPr/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Антиоксиданси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према начину деловања се класификују у три групе: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прави антиоксиданси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редукујућа средства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синергисти антиоксиданаса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Прави антиоксиданси блокирају ланчану реакцију тако што реагују са слободним радикалима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Ове супстанце су ефикасне у инхибицији аутооксидације али не и у инхибицији реверзибилних редокс реакција. Често се користи смеша антиоксиднаса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Редукујућа средства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су супстанце које имају нижи редокс потенцијал од лека или помоћне супстанце коју штите, тако да се оксидишу лакше од супстанци у препарату</a:t>
            </a:r>
          </a:p>
          <a:p>
            <a:pPr algn="just">
              <a:buFont typeface="Wingdings" pitchFamily="2" charset="2"/>
              <a:buChar char="ü"/>
            </a:pP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40671991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192688"/>
          </a:xfrm>
        </p:spPr>
        <p:txBody>
          <a:bodyPr>
            <a:normAutofit fontScale="92500" lnSpcReduction="10000"/>
          </a:bodyPr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Синергисти антиоксиданаса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појачавају значајно деловање аниоксиданаса иако сами немају то деловање.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Едетеинска киселина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њена калцијумова и динатријумова со формирају хелате са јонима тешких метала и тако спречавају њихово каталитичко деловање на процес оксидације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Особине идеалног антиоксиданса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Ефикасан у ниским концентрацијама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Лако растворан у потребној концентрацији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Стабилан (физички и хемијски) у широком опсегу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Latn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и температуре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Компатабилан са осталим компонентама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Без укуса, мириса и боје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Да нема токсично, канцерогено, иритантно деловање у употребљеним концентрацијама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5268496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88640"/>
            <a:ext cx="8496944" cy="6336704"/>
          </a:xfrm>
        </p:spPr>
        <p:txBody>
          <a:bodyPr>
            <a:normAutofit fontScale="92500" lnSpcReduction="20000"/>
          </a:bodyPr>
          <a:lstStyle/>
          <a:p>
            <a:pPr algn="just">
              <a:buFont typeface="Wingdings" pitchFamily="2" charset="2"/>
              <a:buChar char="ü"/>
            </a:pP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Антиоксиданси за водене системе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су: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неоргански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(натријум-бисулфит, калијум-бисулфит),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органски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(аскорбинска киселина, цистеин, фенилаланин). Синергисти за водене системе: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EDTA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или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Na EDTA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лимунска киселина, винска киселина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Антиоксидански за масти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су: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природни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(токоферол, гална киселина, гвајаретна киселина),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синтетски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(бутил-хидроси-анизол, бутил-хидрокси-толуол)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Контрола </a:t>
            </a:r>
            <a:r>
              <a:rPr lang="en-U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вредности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вредност је од посебног значаја за деградацију лековите супстанце која се дешава реакцијама хидролизе и оксидације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Реакцију хидролизе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често катализује присуство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водониковог или хидроксилног јона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За највећи број лекова који су подложни хидролизи постоји област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вредности у којој 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брзина реакције хидролизе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најнижа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што представља основ за стабилизацију пуферима  </a:t>
            </a:r>
          </a:p>
          <a:p>
            <a:pPr algn="just">
              <a:buFont typeface="Wingdings" pitchFamily="2" charset="2"/>
              <a:buChar char="ü"/>
            </a:pP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59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2035615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317552" cy="5922984"/>
          </a:xfrm>
        </p:spPr>
        <p:txBody>
          <a:bodyPr/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Основни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циљ формулације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је да се лековита супстанца обликује у такав лековити препарат који ће омогућити да тачна количина активне супстанце стигне на одговарајуће место у организму у одређеном временском периоду</a:t>
            </a:r>
          </a:p>
          <a:p>
            <a:pPr algn="just"/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Формулација се разликује у зависности да ли се жели постићи: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локално или системско деловање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брзо или успорено ослобађање лековите супстанце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дејство лека на неком специфичном месту у организму</a:t>
            </a:r>
          </a:p>
          <a:p>
            <a:pPr algn="just">
              <a:buFont typeface="Wingdings" pitchFamily="2" charset="2"/>
              <a:buChar char="ü"/>
            </a:pPr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00939C-8086-44D7-8615-0538DCCAB16D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120680"/>
          </a:xfrm>
        </p:spPr>
        <p:txBody>
          <a:bodyPr/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Обично је то вредност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од 2-5.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Међутим температура модификује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утицај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вредности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На пример хидролиза и епимеризација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пилокарпин-хлорида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зависе од </a:t>
            </a:r>
            <a:r>
              <a:rPr lang="en-U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pH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вредности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Пуферовањем раствора до близу физиолошких вредности (7,4) чини раствор пилокарпина нестабилним на високим температурама, па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аутоклавирање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не може да се примени као метода стерилизације, већ се користи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мембранска филтрација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Непуферовани раствор као и раствор борне киселине са пилокарпином могу се стерилисати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аутоклаву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без значајне деградације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2285625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1520" y="260648"/>
            <a:ext cx="8640960" cy="6264696"/>
          </a:xfrm>
        </p:spPr>
        <p:txBody>
          <a:bodyPr>
            <a:normAutofit fontScale="92500"/>
          </a:bodyPr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Промена растварача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утицај растварача на брзину деградације лека зависи од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диелектричне константе растварача и од наелектрисања лековите супстанце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Често се већа стабилност постиже када се растварач високе диелектричне константе (вода) замени делимично или потпуно растварачем ниже (етанол, пропиленгликол, глицерол)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Пример – инјекције фенобарбитон-натријума раствореног у смеши пропиленгликола и воде (9:1) могу да издрже температуру стерилизације у аутоклаву, док се чисто водени раствор при овој стерилизацији доста разграђује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Када промена растварача не даје жељене резултате онда се раствор мења сувим обликом који се непосредно пре употребе реконституише растварачем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461154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496944" cy="6264696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Контрола садржаја влаге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ако се препарати чувају у условима високе релативне влажности може доћи до адсорбовања влаге на површини до растварања лека и деградације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Некада је довољно да се изврши правилан избор помоћних материја које не смеју да садрже висок проценат влаге а ни да буду хигроскопне. 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За време производње и паковања води се рачуна о влажности ваздуха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У производњи се користи сува гранулација уместо влажне, гранулација везивним средствима раствореним у безводним растварачима, откалњања влаге лиофилизацијом из производа, формулацијом тврђих таблета које мање упијају влагу од меких, микроенкапсулацијом лековите супстанце заштитним филмом 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777413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192688"/>
          </a:xfrm>
        </p:spPr>
        <p:txBody>
          <a:bodyPr>
            <a:normAutofit lnSpcReduction="10000"/>
          </a:bodyPr>
          <a:lstStyle/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Контрола температуре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– изузетно важна код препарата који се стерилишу термичким методама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термолабилних производа важно је да се контролише температура и дужина трајања стерилизације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Од великог значаја је температура чувања. Произвођачи наглашавају температуру чувања при којој је стабилност највећа 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Заштита од светла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сунчева светлост повећава температуру а садржи и УВ зраке који су штетни за лековите супстанце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Супстанце које се деградирају под утицајем светлости су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фотосензитивне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. УВ део светлости започиње реакцију оксидације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138328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245544" cy="5994992"/>
          </a:xfrm>
        </p:spPr>
        <p:txBody>
          <a:bodyPr>
            <a:normAutofit fontScale="92500"/>
          </a:bodyPr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Код препарата који садрже овакве супстанце обавезно су присутни антиоксианси и препрат је заштићен од светлости одговарајућим паковањем (тамно обојено стакло, непровидна или обојена пластика)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Заштита од негативних утицаја микроорганизама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– микроорганизми у препарату могу да потичу из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сировина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(вода) или због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неадекватне технолошке обраде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Могу да се нађу у току чувања услед неадекватне амбалаже или за време апликације у вишедозним паковањима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Микроорганизми у стерилним препаратима не смеју бити присутни а у нестерилним њихово присуство је дефинисано прописима </a:t>
            </a:r>
          </a:p>
          <a:p>
            <a:pPr algn="just">
              <a:buFont typeface="Wingdings" pitchFamily="2" charset="2"/>
              <a:buChar char="ü"/>
            </a:pP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3663281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568952" cy="6336704"/>
          </a:xfrm>
        </p:spPr>
        <p:txBody>
          <a:bodyPr/>
          <a:lstStyle/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Продукти микроорганизма – ензими могу да катализују процесе хидролизе и оксидације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Негативан утицај микроорганизама се спречава условима израде и применом ГМП прописа, чувањем препарата на нижој температури и додатком конзерванаса</a:t>
            </a: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Добар конзерванс – захтеви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Нетоксичан у употребљеним концентрацијама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Стабилан при стајању и на повишеним температурама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Компатабилан са састојцима и амбалажом препарата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Да делује антимикробно при ниским концентрацијама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9159821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568952" cy="6264696"/>
          </a:xfrm>
        </p:spPr>
        <p:txBody>
          <a:bodyPr/>
          <a:lstStyle/>
          <a:p>
            <a:r>
              <a:rPr lang="sr-Cyrl-RS" dirty="0">
                <a:latin typeface="Times New Roman" pitchFamily="18" charset="0"/>
                <a:cs typeface="Times New Roman" pitchFamily="18" charset="0"/>
              </a:rPr>
              <a:t>Да му дејство што мање зависи од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pH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вредности</a:t>
            </a:r>
          </a:p>
          <a:p>
            <a:r>
              <a:rPr lang="sr-Cyrl-RS" dirty="0">
                <a:latin typeface="Times New Roman" pitchFamily="18" charset="0"/>
                <a:cs typeface="Times New Roman" pitchFamily="18" charset="0"/>
              </a:rPr>
              <a:t>Да делује на широк спектар микроорганизама</a:t>
            </a:r>
          </a:p>
          <a:p>
            <a:r>
              <a:rPr lang="sr-Cyrl-RS" dirty="0">
                <a:latin typeface="Times New Roman" pitchFamily="18" charset="0"/>
                <a:cs typeface="Times New Roman" pitchFamily="18" charset="0"/>
              </a:rPr>
              <a:t>Лако растворан, без боје, мириса и неиспарљив</a:t>
            </a:r>
          </a:p>
          <a:p>
            <a:pPr algn="just">
              <a:buNone/>
            </a:pPr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None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Најчешће коришћени конзерванси су: п-хидрокси бензоева киселина, бензоева, сорбинска киселина, хлорбутанол, метил, етил, пропил, бутил-п-хидроксибензоат, бензетенијум хлорид, бензалконијум хлорид, цетил-пиридинијум хлорид, фенил-меркури нитрат, ацетат или борат.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90793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496944" cy="6192688"/>
          </a:xfrm>
        </p:spPr>
        <p:txBody>
          <a:bodyPr>
            <a:normAutofit fontScale="92500" lnSpcReduction="20000"/>
          </a:bodyPr>
          <a:lstStyle/>
          <a:p>
            <a:pPr algn="ctr">
              <a:buNone/>
            </a:pPr>
            <a:endParaRPr lang="sr-Cyrl-R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Методе за процену стабилности лековитих препарата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Приликом регистрације лекова један од захтева који се доставља произвођачима је достављање документације о стабилности лековитих производа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Циљ је дефинисање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временског периода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у коме је лек стабилан, односно време за које изгуби највише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10%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дејства активног принципа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Испитивања обухватају процену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хемијске стабилности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садржај лековите супстанце, процену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микробиолошке стабилности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Дуготрајна метода испитивања стабилности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подразумева да се препарат чува под нормалним условима складиштења, на собној температури, при чему се повремено узимају узорци за испитивање садржаја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лековите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супстанце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помоћних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материја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Уколико је препарат стабилан испитивање може да траје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годинама</a:t>
            </a:r>
          </a:p>
          <a:p>
            <a:pPr algn="ctr">
              <a:buNone/>
            </a:pPr>
            <a:endParaRPr lang="sr-Cyrl-R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sr-Cyrl-R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endParaRPr lang="en-US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7830795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260648"/>
            <a:ext cx="8496944" cy="6264696"/>
          </a:xfrm>
        </p:spPr>
        <p:txBody>
          <a:bodyPr>
            <a:normAutofit fontScale="92500"/>
          </a:bodyPr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Тестови убрзаног старења се користе да би се у кратком временском периоду дошло до података о стабилности препарата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Фактор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време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 замењује фактором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повишене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температуре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где долази до наглих температурних промена, фактором повећане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влажности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јаком извору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светлости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Приликом испитивања се користе “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клима коморе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” где се врши регулисање и одржавање температуре, влаге и светлости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Убрзани тестови испитивања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физичке, хемијске и микробиолошке стабилности препарата обухватају примену стресних услова у неком временском периоду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Стресни фактори који се користе су: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температура, светлост, влага, гравитација и микроорганизми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12042856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496944" cy="6192688"/>
          </a:xfrm>
        </p:spPr>
        <p:txBody>
          <a:bodyPr/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Ефекти који се дешавају на препарату могу да се уоче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директним посматрањем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: боја, мирис, укус, бистрина, степен флокулације, дисперзибилност, видљив раст микроорганизама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Квантитативним мерењем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: одређивање садржаја лековите супстанце, количине деградационог производа, седиментациони волумен код суспензија, брзина растварања лековите супстанце (таблете), величина честица и расподела величине честица капи (емулзије), брзина уништавања микроорганизама конзервансом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Најчешће коришћене методе одређивања садржаја у препарату је 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HPLC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метода (када је обим деградације мањи од 10%)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69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7643712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317552" cy="5850976"/>
          </a:xfrm>
        </p:spPr>
        <p:txBody>
          <a:bodyPr/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Избором правилног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облика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помоћних материја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фармацеутско-технолошке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обраде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врсте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паковања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начина чувања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и релативно нестабилна лековита супстанца може да остане стабилна у одговарајућем временском периоду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Са аспекта произвођача лековити облик мора да се: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лако, економично и на репродуктиван начин производи</a:t>
            </a:r>
          </a:p>
          <a:p>
            <a:pPr algn="just">
              <a:buFont typeface="Wingdings" pitchFamily="2" charset="2"/>
              <a:buChar char="ü"/>
            </a:pPr>
            <a:r>
              <a:rPr lang="sr-Cyrl-RS" dirty="0">
                <a:latin typeface="Times New Roman" pitchFamily="18" charset="0"/>
                <a:cs typeface="Times New Roman" pitchFamily="18" charset="0"/>
              </a:rPr>
              <a:t>свака произведена серија мора да одговара траженим спецификацијама</a:t>
            </a:r>
          </a:p>
          <a:p>
            <a:pPr algn="just">
              <a:buFont typeface="Wingdings" pitchFamily="2" charset="2"/>
              <a:buChar char="ü"/>
            </a:pPr>
            <a:endParaRPr lang="sr-Cyrl-RS" dirty="0"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Char char="ü"/>
            </a:pP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3B033-0E74-4934-A91F-EE5C5B0E329A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568952" cy="6192688"/>
          </a:xfrm>
        </p:spPr>
        <p:txBody>
          <a:bodyPr/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Да би се регистровао производ неопходно је спровести студије стабилности на најмање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три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серије дефинисане величине израђене идентичним технолошким поступком</a:t>
            </a:r>
          </a:p>
          <a:p>
            <a:pPr algn="just"/>
            <a:r>
              <a:rPr lang="sr-Cyrl-RS" dirty="0" smtClean="0">
                <a:latin typeface="Times New Roman" pitchFamily="18" charset="0"/>
                <a:cs typeface="Times New Roman" pitchFamily="18" charset="0"/>
              </a:rPr>
              <a:t>Ст</a:t>
            </a:r>
            <a:r>
              <a:rPr lang="sr-Latn-RS" dirty="0" smtClean="0">
                <a:latin typeface="Times New Roman" pitchFamily="18" charset="0"/>
                <a:cs typeface="Times New Roman" pitchFamily="18" charset="0"/>
              </a:rPr>
              <a:t>a</a:t>
            </a:r>
            <a:r>
              <a:rPr lang="sr-Cyrl-RS" dirty="0" smtClean="0">
                <a:latin typeface="Times New Roman" pitchFamily="18" charset="0"/>
                <a:cs typeface="Times New Roman" pitchFamily="18" charset="0"/>
              </a:rPr>
              <a:t>биност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се испитује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убрзаним </a:t>
            </a:r>
            <a:r>
              <a:rPr lang="sr-Cyrl-RS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тест</a:t>
            </a:r>
            <a:r>
              <a:rPr lang="sr-Latn-RS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o</a:t>
            </a:r>
            <a:r>
              <a:rPr lang="sr-Cyrl-RS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вма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током 6 месеци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као и испитивањем у току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рока трајања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односно дуготрајним старењем најмање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12 месеци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Подаци добијени кроз тестове убрзаног старења морају на крају одговарати подацима испитивања из рока трајања, односно дуготрајног испитивања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187624" y="4869160"/>
          <a:ext cx="7056783" cy="138176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352261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2352261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2352261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sr-Cyrl-RS" dirty="0"/>
                        <a:t>Испитивање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Услови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Трајање испитивања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sr-Cyrl-RS" dirty="0"/>
                        <a:t>дуготрајно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25°</a:t>
                      </a:r>
                      <a:r>
                        <a:rPr lang="en-US" dirty="0"/>
                        <a:t>C±</a:t>
                      </a:r>
                      <a:r>
                        <a:rPr lang="sr-Cyrl-RS" dirty="0"/>
                        <a:t>2°</a:t>
                      </a:r>
                      <a:r>
                        <a:rPr lang="en-US" dirty="0"/>
                        <a:t>C</a:t>
                      </a:r>
                      <a:r>
                        <a:rPr lang="sr-Cyrl-RS" dirty="0"/>
                        <a:t>/60%</a:t>
                      </a:r>
                      <a:r>
                        <a:rPr lang="en-US" dirty="0"/>
                        <a:t>RH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12</a:t>
                      </a:r>
                      <a:r>
                        <a:rPr lang="sr-Cyrl-RS" dirty="0"/>
                        <a:t> месеци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sr-Cyrl-RS" dirty="0"/>
                        <a:t>убрзано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40</a:t>
                      </a:r>
                      <a:r>
                        <a:rPr lang="sr-Cyrl-RS" dirty="0"/>
                        <a:t>°</a:t>
                      </a:r>
                      <a:r>
                        <a:rPr lang="en-US" dirty="0"/>
                        <a:t>C±</a:t>
                      </a:r>
                      <a:r>
                        <a:rPr lang="sr-Cyrl-RS" dirty="0"/>
                        <a:t>2°</a:t>
                      </a:r>
                      <a:r>
                        <a:rPr lang="en-US" dirty="0"/>
                        <a:t>C</a:t>
                      </a:r>
                      <a:r>
                        <a:rPr lang="sr-Cyrl-RS" dirty="0"/>
                        <a:t>/75%</a:t>
                      </a:r>
                      <a:r>
                        <a:rPr lang="en-US" dirty="0"/>
                        <a:t>RH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Cyrl-RS" dirty="0"/>
                        <a:t>6 месеци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70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5693620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332656"/>
            <a:ext cx="8568952" cy="6192688"/>
          </a:xfrm>
        </p:spPr>
        <p:txBody>
          <a:bodyPr/>
          <a:lstStyle/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Ако се у препарату код убрзаног испитивања количина лековите супстанце смањи мање од 5% онда се може ставити орјентациони рок трајања од 2 године. 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Ови подаци морају бити потврђени и допуњени резултатима дуготрајног испитивања изведеним под нормалним условима чувања којима ће препарат бити подвргнут</a:t>
            </a:r>
            <a:r>
              <a:rPr lang="en-U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када се нађе на тржишту (у магацинима, велепродајама, апотекама и код пацијента)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92D27F-6708-4DC8-BC78-0159CC8A2EF1}" type="slidenum">
              <a:rPr lang="en-US" smtClean="0"/>
              <a:pPr/>
              <a:t>71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xmlns="" val="2814360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332656"/>
            <a:ext cx="8424936" cy="6120680"/>
          </a:xfrm>
        </p:spPr>
        <p:txBody>
          <a:bodyPr/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ПРЕФОРМУЛАЦИЈА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Пре почетка формулисања препарата прикупљају се информације 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фармаколошком ефекту лековите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супстанце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о пожељном или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могућем начину апликације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, као и о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физичким и хемијским особинама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лековите супстанце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Када се у формулацији користе лековите супстанце које су већ у употреби прикупљање оваквих информација је једноставно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Употреба потпуно нових лековитих супстанци захтева спровођење бројних експеримената и истраживања како би се добили релевантни подаци</a:t>
            </a:r>
          </a:p>
          <a:p>
            <a:pPr algn="just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F4AD6C-7E7B-4ADD-A0B6-F6EFD8FD8866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404664"/>
            <a:ext cx="8496944" cy="6120680"/>
          </a:xfrm>
        </p:spPr>
        <p:txBody>
          <a:bodyPr/>
          <a:lstStyle/>
          <a:p>
            <a:pPr algn="ctr">
              <a:buNone/>
            </a:pP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Физичке особине супстанци које улазе у састав препарата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Лековите супстанце које се користе у формулацији могу да буду најчешће у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чврстом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стању (кристална или аморфна форма), а ређе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течне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или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гасовите</a:t>
            </a:r>
          </a:p>
          <a:p>
            <a:pPr algn="just"/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Течне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лековите супстанце које се користе у формулацији чврстих лековитих облика су: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амил-нитрит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(инхлациони вазодилататор),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нитроглицерин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(антиангинозно средство), </a:t>
            </a:r>
            <a:r>
              <a:rPr lang="sr-Cyrl-RS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тетрахлоретилен</a:t>
            </a:r>
            <a:r>
              <a:rPr lang="sr-Cyrl-RS" dirty="0">
                <a:latin typeface="Times New Roman" pitchFamily="18" charset="0"/>
                <a:cs typeface="Times New Roman" pitchFamily="18" charset="0"/>
              </a:rPr>
              <a:t> (антихелминтик)</a:t>
            </a:r>
          </a:p>
          <a:p>
            <a:pPr algn="just"/>
            <a:r>
              <a:rPr lang="sr-Cyrl-RS" dirty="0">
                <a:latin typeface="Times New Roman" pitchFamily="18" charset="0"/>
                <a:cs typeface="Times New Roman" pitchFamily="18" charset="0"/>
              </a:rPr>
              <a:t>Карактеристике течних лековитих супстанци су: лако испарљиве, компликована формулација у облик погодан за оралну апликацију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D0E0E-BCE8-4AD5-97DC-14708395D084}" type="datetime1">
              <a:rPr lang="en-US" smtClean="0"/>
              <a:pPr/>
              <a:t>9/3/2023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213AD6-E927-44EF-BCA8-2F066BE8530F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3276</TotalTime>
  <Words>6022</Words>
  <Application>Microsoft Office PowerPoint</Application>
  <PresentationFormat>On-screen Show (4:3)</PresentationFormat>
  <Paragraphs>473</Paragraphs>
  <Slides>71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71</vt:i4>
      </vt:variant>
    </vt:vector>
  </HeadingPairs>
  <TitlesOfParts>
    <vt:vector size="72" baseType="lpstr">
      <vt:lpstr>Aspect</vt:lpstr>
      <vt:lpstr>Индустријска фармација са козметологијом  Предавање 8 Формулација лековитих препарата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  <vt:lpstr>Slide 32</vt:lpstr>
      <vt:lpstr>Slide 33</vt:lpstr>
      <vt:lpstr>Slide 34</vt:lpstr>
      <vt:lpstr>Slide 35</vt:lpstr>
      <vt:lpstr>Slide 36</vt:lpstr>
      <vt:lpstr>Slide 37</vt:lpstr>
      <vt:lpstr>Slide 38</vt:lpstr>
      <vt:lpstr>Slide 39</vt:lpstr>
      <vt:lpstr>Slide 40</vt:lpstr>
      <vt:lpstr>Slide 41</vt:lpstr>
      <vt:lpstr>Slide 42</vt:lpstr>
      <vt:lpstr>Slide 43</vt:lpstr>
      <vt:lpstr>Slide 44</vt:lpstr>
      <vt:lpstr>Slide 45</vt:lpstr>
      <vt:lpstr>Slide 46</vt:lpstr>
      <vt:lpstr>Slide 47</vt:lpstr>
      <vt:lpstr>Slide 48</vt:lpstr>
      <vt:lpstr>Slide 49</vt:lpstr>
      <vt:lpstr>Slide 50</vt:lpstr>
      <vt:lpstr>Slide 51</vt:lpstr>
      <vt:lpstr>Slide 52</vt:lpstr>
      <vt:lpstr>Slide 53</vt:lpstr>
      <vt:lpstr>Slide 54</vt:lpstr>
      <vt:lpstr>Slide 55</vt:lpstr>
      <vt:lpstr>Slide 56</vt:lpstr>
      <vt:lpstr>Slide 57</vt:lpstr>
      <vt:lpstr>Slide 58</vt:lpstr>
      <vt:lpstr>Slide 59</vt:lpstr>
      <vt:lpstr>Slide 60</vt:lpstr>
      <vt:lpstr>Slide 61</vt:lpstr>
      <vt:lpstr>Slide 62</vt:lpstr>
      <vt:lpstr>Slide 63</vt:lpstr>
      <vt:lpstr>Slide 64</vt:lpstr>
      <vt:lpstr>Slide 65</vt:lpstr>
      <vt:lpstr>Slide 66</vt:lpstr>
      <vt:lpstr>Slide 67</vt:lpstr>
      <vt:lpstr>Slide 68</vt:lpstr>
      <vt:lpstr>Slide 69</vt:lpstr>
      <vt:lpstr>Slide 70</vt:lpstr>
      <vt:lpstr>Slide 71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Индустријска фармација са козметологијом  предавање 1 формулацја лековитих препарата</dc:title>
  <dc:creator>Maca</dc:creator>
  <cp:lastModifiedBy>Anica Petković</cp:lastModifiedBy>
  <cp:revision>180</cp:revision>
  <dcterms:created xsi:type="dcterms:W3CDTF">2018-07-09T09:07:23Z</dcterms:created>
  <dcterms:modified xsi:type="dcterms:W3CDTF">2023-09-03T17:08:43Z</dcterms:modified>
</cp:coreProperties>
</file>